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60" r:id="rId5"/>
    <p:sldId id="259" r:id="rId6"/>
    <p:sldId id="261" r:id="rId7"/>
    <p:sldId id="262" r:id="rId8"/>
    <p:sldId id="266"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7" name="Date Placeholder 6"/>
          <p:cNvSpPr>
            <a:spLocks noGrp="1"/>
          </p:cNvSpPr>
          <p:nvPr>
            <p:ph type="dt" sz="half" idx="10"/>
          </p:nvPr>
        </p:nvSpPr>
        <p:spPr/>
        <p:txBody>
          <a:bodyPr/>
          <a:lstStyle/>
          <a:p>
            <a:fld id="{1160EA64-D806-43AC-9DF2-F8C432F32B4C}" type="datetimeFigureOut">
              <a:rPr lang="en-US" dirty="0"/>
              <a:t>4/4/2020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583436" y="3143250"/>
            <a:ext cx="4270248" cy="2596776"/>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7" name="Date Placeholder 6"/>
          <p:cNvSpPr>
            <a:spLocks noGrp="1"/>
          </p:cNvSpPr>
          <p:nvPr>
            <p:ph type="dt" sz="half" idx="10"/>
          </p:nvPr>
        </p:nvSpPr>
        <p:spPr/>
        <p:txBody>
          <a:bodyPr/>
          <a:lstStyle/>
          <a:p>
            <a:fld id="{4F7D4976-E339-4826-83B7-FBD03F55ECF8}" type="datetimeFigureOut">
              <a:rPr lang="en-US" dirty="0"/>
              <a:t>4/4/2020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hr-HR"/>
              <a:t>Kliknite da biste uredili stil naslova matrice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hr-HR"/>
              <a:t>Kliknite da biste uredili stil naslova matrice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9" name="Date Placeholder 8"/>
          <p:cNvSpPr>
            <a:spLocks noGrp="1"/>
          </p:cNvSpPr>
          <p:nvPr>
            <p:ph type="dt" sz="half" idx="10"/>
          </p:nvPr>
        </p:nvSpPr>
        <p:spPr/>
        <p:txBody>
          <a:bodyPr/>
          <a:lstStyle/>
          <a:p>
            <a:fld id="{D1BE4249-C0D0-4B06-8692-E8BB871AF643}" type="datetimeFigureOut">
              <a:rPr lang="en-US" dirty="0"/>
              <a:t>4/4/2020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4/4/2020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4/4/2020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27BC80-A291-4EA7-8C60-6766F131B762}"/>
              </a:ext>
            </a:extLst>
          </p:cNvPr>
          <p:cNvSpPr>
            <a:spLocks noGrp="1"/>
          </p:cNvSpPr>
          <p:nvPr>
            <p:ph type="ctrTitle"/>
          </p:nvPr>
        </p:nvSpPr>
        <p:spPr>
          <a:xfrm>
            <a:off x="201685" y="931950"/>
            <a:ext cx="11788629" cy="3776489"/>
          </a:xfrm>
        </p:spPr>
        <p:txBody>
          <a:bodyPr>
            <a:normAutofit/>
          </a:bodyPr>
          <a:lstStyle/>
          <a:p>
            <a:pPr algn="l"/>
            <a:r>
              <a:rPr lang="hr-HR" sz="7200" dirty="0"/>
              <a:t>Svjetski dan zdravlja</a:t>
            </a:r>
            <a:br>
              <a:rPr lang="hr-HR" dirty="0"/>
            </a:br>
            <a:br>
              <a:rPr lang="hr-HR" dirty="0"/>
            </a:br>
            <a:r>
              <a:rPr lang="hr-HR" dirty="0"/>
              <a:t>7. travnja</a:t>
            </a:r>
          </a:p>
        </p:txBody>
      </p:sp>
      <p:sp>
        <p:nvSpPr>
          <p:cNvPr id="3" name="Podnaslov 2">
            <a:extLst>
              <a:ext uri="{FF2B5EF4-FFF2-40B4-BE49-F238E27FC236}">
                <a16:creationId xmlns:a16="http://schemas.microsoft.com/office/drawing/2014/main" id="{0837B55B-157C-4866-A29D-DEE96424CA7D}"/>
              </a:ext>
            </a:extLst>
          </p:cNvPr>
          <p:cNvSpPr>
            <a:spLocks noGrp="1"/>
          </p:cNvSpPr>
          <p:nvPr>
            <p:ph type="subTitle" idx="1"/>
          </p:nvPr>
        </p:nvSpPr>
        <p:spPr>
          <a:xfrm>
            <a:off x="5547921" y="2558878"/>
            <a:ext cx="6549004" cy="4299122"/>
          </a:xfrm>
        </p:spPr>
        <p:txBody>
          <a:bodyPr>
            <a:normAutofit/>
          </a:bodyPr>
          <a:lstStyle/>
          <a:p>
            <a:endParaRPr lang="hr-HR" sz="4000" b="1" dirty="0">
              <a:solidFill>
                <a:schemeClr val="bg1"/>
              </a:solidFill>
            </a:endParaRPr>
          </a:p>
          <a:p>
            <a:pPr algn="r"/>
            <a:endParaRPr lang="hr-HR" b="1" dirty="0">
              <a:solidFill>
                <a:schemeClr val="bg1"/>
              </a:solidFill>
            </a:endParaRPr>
          </a:p>
          <a:p>
            <a:pPr algn="r"/>
            <a:endParaRPr lang="hr-HR" sz="1400" dirty="0">
              <a:solidFill>
                <a:schemeClr val="tx1">
                  <a:lumMod val="85000"/>
                </a:schemeClr>
              </a:solidFill>
            </a:endParaRPr>
          </a:p>
          <a:p>
            <a:pPr algn="r"/>
            <a:endParaRPr lang="hr-HR" sz="1400" dirty="0">
              <a:solidFill>
                <a:schemeClr val="tx1">
                  <a:lumMod val="85000"/>
                </a:schemeClr>
              </a:solidFill>
            </a:endParaRPr>
          </a:p>
          <a:p>
            <a:pPr algn="r"/>
            <a:endParaRPr lang="hr-HR" sz="1400" dirty="0">
              <a:solidFill>
                <a:schemeClr val="tx1">
                  <a:lumMod val="85000"/>
                </a:schemeClr>
              </a:solidFill>
            </a:endParaRPr>
          </a:p>
          <a:p>
            <a:pPr algn="r"/>
            <a:endParaRPr lang="hr-HR" sz="1400" dirty="0">
              <a:solidFill>
                <a:schemeClr val="tx1">
                  <a:lumMod val="85000"/>
                </a:schemeClr>
              </a:solidFill>
            </a:endParaRPr>
          </a:p>
          <a:p>
            <a:pPr algn="r"/>
            <a:endParaRPr lang="hr-HR" sz="2200" dirty="0">
              <a:solidFill>
                <a:schemeClr val="tx1">
                  <a:lumMod val="85000"/>
                </a:schemeClr>
              </a:solidFill>
            </a:endParaRPr>
          </a:p>
          <a:p>
            <a:pPr algn="r"/>
            <a:endParaRPr lang="hr-HR" sz="2200" dirty="0">
              <a:solidFill>
                <a:schemeClr val="tx1">
                  <a:lumMod val="85000"/>
                </a:schemeClr>
              </a:solidFill>
            </a:endParaRPr>
          </a:p>
          <a:p>
            <a:pPr algn="r"/>
            <a:r>
              <a:rPr lang="hr-HR" sz="2100" dirty="0">
                <a:solidFill>
                  <a:schemeClr val="tx1">
                    <a:lumMod val="85000"/>
                  </a:schemeClr>
                </a:solidFill>
              </a:rPr>
              <a:t>prof. Zvjezdana Abramović</a:t>
            </a:r>
          </a:p>
          <a:p>
            <a:pPr algn="r"/>
            <a:endParaRPr lang="hr-HR" sz="1400" dirty="0">
              <a:solidFill>
                <a:schemeClr val="tx1">
                  <a:lumMod val="85000"/>
                </a:schemeClr>
              </a:solidFill>
            </a:endParaRPr>
          </a:p>
          <a:p>
            <a:pPr algn="r"/>
            <a:endParaRPr lang="hr-HR" sz="1400" dirty="0">
              <a:solidFill>
                <a:schemeClr val="tx1">
                  <a:lumMod val="85000"/>
                </a:schemeClr>
              </a:solidFill>
            </a:endParaRPr>
          </a:p>
          <a:p>
            <a:pPr algn="r"/>
            <a:endParaRPr lang="hr-HR" sz="1400" dirty="0">
              <a:solidFill>
                <a:schemeClr val="tx1">
                  <a:lumMod val="85000"/>
                </a:schemeClr>
              </a:solidFill>
            </a:endParaRPr>
          </a:p>
          <a:p>
            <a:pPr algn="r"/>
            <a:endParaRPr lang="hr-HR" sz="1400" dirty="0">
              <a:solidFill>
                <a:schemeClr val="tx1">
                  <a:lumMod val="85000"/>
                </a:schemeClr>
              </a:solidFill>
            </a:endParaRPr>
          </a:p>
        </p:txBody>
      </p:sp>
    </p:spTree>
    <p:extLst>
      <p:ext uri="{BB962C8B-B14F-4D97-AF65-F5344CB8AC3E}">
        <p14:creationId xmlns:p14="http://schemas.microsoft.com/office/powerpoint/2010/main" val="1650344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749F1D7B-6245-4E24-B98C-09C6ACF9B06A}"/>
              </a:ext>
            </a:extLst>
          </p:cNvPr>
          <p:cNvPicPr>
            <a:picLocks noChangeAspect="1"/>
          </p:cNvPicPr>
          <p:nvPr/>
        </p:nvPicPr>
        <p:blipFill>
          <a:blip r:embed="rId2"/>
          <a:stretch>
            <a:fillRect/>
          </a:stretch>
        </p:blipFill>
        <p:spPr>
          <a:xfrm>
            <a:off x="9983" y="2003279"/>
            <a:ext cx="6096000" cy="4498189"/>
          </a:xfrm>
          <a:prstGeom prst="rect">
            <a:avLst/>
          </a:prstGeom>
        </p:spPr>
      </p:pic>
      <p:sp>
        <p:nvSpPr>
          <p:cNvPr id="2" name="Naslov 1">
            <a:extLst>
              <a:ext uri="{FF2B5EF4-FFF2-40B4-BE49-F238E27FC236}">
                <a16:creationId xmlns:a16="http://schemas.microsoft.com/office/drawing/2014/main" id="{96E3DA39-A8CC-4BCF-BF8E-8E4186FC64B0}"/>
              </a:ext>
            </a:extLst>
          </p:cNvPr>
          <p:cNvSpPr>
            <a:spLocks noGrp="1"/>
          </p:cNvSpPr>
          <p:nvPr>
            <p:ph type="title"/>
          </p:nvPr>
        </p:nvSpPr>
        <p:spPr>
          <a:xfrm>
            <a:off x="814655" y="1064353"/>
            <a:ext cx="4486656" cy="1141497"/>
          </a:xfrm>
        </p:spPr>
        <p:txBody>
          <a:bodyPr/>
          <a:lstStyle/>
          <a:p>
            <a:r>
              <a:rPr lang="hr-HR" dirty="0"/>
              <a:t>Svjetski dan zdravlja…</a:t>
            </a:r>
          </a:p>
        </p:txBody>
      </p:sp>
      <p:sp>
        <p:nvSpPr>
          <p:cNvPr id="3" name="Rezervirano mjesto sadržaja 2">
            <a:extLst>
              <a:ext uri="{FF2B5EF4-FFF2-40B4-BE49-F238E27FC236}">
                <a16:creationId xmlns:a16="http://schemas.microsoft.com/office/drawing/2014/main" id="{B137AF2A-E4CE-4A95-942D-D9EAF762FF5F}"/>
              </a:ext>
            </a:extLst>
          </p:cNvPr>
          <p:cNvSpPr>
            <a:spLocks noGrp="1"/>
          </p:cNvSpPr>
          <p:nvPr>
            <p:ph idx="1"/>
          </p:nvPr>
        </p:nvSpPr>
        <p:spPr/>
        <p:txBody>
          <a:bodyPr>
            <a:normAutofit fontScale="92500" lnSpcReduction="20000"/>
          </a:bodyPr>
          <a:lstStyle/>
          <a:p>
            <a:r>
              <a:rPr lang="hr-HR" sz="2400" dirty="0"/>
              <a:t>Obilježava se 7. travnja svake godine pod pokroviteljstvom Svjetske zdravstvene organizacije</a:t>
            </a:r>
          </a:p>
          <a:p>
            <a:r>
              <a:rPr lang="hr-HR" sz="2400" dirty="0"/>
              <a:t>Prva svjetska zdravstvena skupština koju je organizirala Svjetska zdravstvena organizacija održana je 1948. </a:t>
            </a:r>
          </a:p>
          <a:p>
            <a:r>
              <a:rPr lang="hr-HR" sz="2400" dirty="0"/>
              <a:t>7. travnja određen je za Svjetski dan zdravlja i počeo se obilježavati od 1950. </a:t>
            </a:r>
          </a:p>
          <a:p>
            <a:r>
              <a:rPr lang="hr-HR" sz="2400" dirty="0"/>
              <a:t>Ovaj dan obilježava se kako bi se izgradila svijest o određenoj temi koja je vezana za zdravlje, čime bi se skrenula pažnja na prioritetna područja koja su briga Svjetske zdravstvene organizacije</a:t>
            </a:r>
          </a:p>
        </p:txBody>
      </p:sp>
      <p:sp>
        <p:nvSpPr>
          <p:cNvPr id="5" name="Rezervirano mjesto teksta 4">
            <a:extLst>
              <a:ext uri="{FF2B5EF4-FFF2-40B4-BE49-F238E27FC236}">
                <a16:creationId xmlns:a16="http://schemas.microsoft.com/office/drawing/2014/main" id="{EA3AD51C-8C14-41FF-AE73-D8AE54A05118}"/>
              </a:ext>
            </a:extLst>
          </p:cNvPr>
          <p:cNvSpPr>
            <a:spLocks noGrp="1"/>
          </p:cNvSpPr>
          <p:nvPr>
            <p:ph type="body" sz="half" idx="2"/>
          </p:nvPr>
        </p:nvSpPr>
        <p:spPr/>
        <p:txBody>
          <a:bodyPr/>
          <a:lstStyle/>
          <a:p>
            <a:endParaRPr lang="hr-HR" dirty="0"/>
          </a:p>
        </p:txBody>
      </p:sp>
    </p:spTree>
    <p:extLst>
      <p:ext uri="{BB962C8B-B14F-4D97-AF65-F5344CB8AC3E}">
        <p14:creationId xmlns:p14="http://schemas.microsoft.com/office/powerpoint/2010/main" val="401346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99B506D6-50BF-4751-8013-5285ACE41303}"/>
              </a:ext>
            </a:extLst>
          </p:cNvPr>
          <p:cNvPicPr>
            <a:picLocks noChangeAspect="1"/>
          </p:cNvPicPr>
          <p:nvPr/>
        </p:nvPicPr>
        <p:blipFill>
          <a:blip r:embed="rId2"/>
          <a:stretch>
            <a:fillRect/>
          </a:stretch>
        </p:blipFill>
        <p:spPr>
          <a:xfrm>
            <a:off x="0" y="1140588"/>
            <a:ext cx="6095999" cy="4904151"/>
          </a:xfrm>
          <a:prstGeom prst="rect">
            <a:avLst/>
          </a:prstGeom>
        </p:spPr>
      </p:pic>
      <p:sp>
        <p:nvSpPr>
          <p:cNvPr id="6" name="Naslov 5">
            <a:extLst>
              <a:ext uri="{FF2B5EF4-FFF2-40B4-BE49-F238E27FC236}">
                <a16:creationId xmlns:a16="http://schemas.microsoft.com/office/drawing/2014/main" id="{1DDF9AA6-F63B-4620-8B6A-F7C81CDF5D55}"/>
              </a:ext>
            </a:extLst>
          </p:cNvPr>
          <p:cNvSpPr>
            <a:spLocks noGrp="1"/>
          </p:cNvSpPr>
          <p:nvPr>
            <p:ph type="title"/>
          </p:nvPr>
        </p:nvSpPr>
        <p:spPr>
          <a:xfrm>
            <a:off x="671120" y="2858251"/>
            <a:ext cx="4955768" cy="1141497"/>
          </a:xfrm>
        </p:spPr>
        <p:txBody>
          <a:bodyPr>
            <a:normAutofit fontScale="90000"/>
          </a:bodyPr>
          <a:lstStyle/>
          <a:p>
            <a:r>
              <a:rPr lang="hr-HR" dirty="0"/>
              <a:t>Uloga svjetske zdravstvene organizacije…</a:t>
            </a:r>
          </a:p>
        </p:txBody>
      </p:sp>
      <p:sp>
        <p:nvSpPr>
          <p:cNvPr id="5" name="Rezervirano mjesto sadržaja 4">
            <a:extLst>
              <a:ext uri="{FF2B5EF4-FFF2-40B4-BE49-F238E27FC236}">
                <a16:creationId xmlns:a16="http://schemas.microsoft.com/office/drawing/2014/main" id="{B605BF9D-D046-4FE5-9F2A-314D072FFC3B}"/>
              </a:ext>
            </a:extLst>
          </p:cNvPr>
          <p:cNvSpPr>
            <a:spLocks noGrp="1"/>
          </p:cNvSpPr>
          <p:nvPr>
            <p:ph idx="1"/>
          </p:nvPr>
        </p:nvSpPr>
        <p:spPr>
          <a:xfrm>
            <a:off x="6260592" y="0"/>
            <a:ext cx="5931408" cy="6858000"/>
          </a:xfrm>
        </p:spPr>
        <p:txBody>
          <a:bodyPr>
            <a:noAutofit/>
          </a:bodyPr>
          <a:lstStyle/>
          <a:p>
            <a:r>
              <a:rPr lang="hr-HR" sz="1700" dirty="0"/>
              <a:t>Više od 800 milijuna ljudi, 12% svjetske populacije troši više od 10% svojih prihoda na zdravstvene troškove, a svaka druga osoba nema pristup osnovnim zdravstvenim uslugama koje su im potrebne</a:t>
            </a:r>
          </a:p>
          <a:p>
            <a:r>
              <a:rPr lang="hr-HR" sz="1700" dirty="0"/>
              <a:t>Svjetska zdravstvena organizacija osnovana je na principu da svi u svijetu trebaju imati mogućnost ostvariti svoje pravo na najviši nivo zdravlja, stoga je „zdravlje za sve“ vodeća vizija već godinama</a:t>
            </a:r>
          </a:p>
          <a:p>
            <a:r>
              <a:rPr lang="hr-HR" sz="1700" dirty="0"/>
              <a:t>Svaka zemlja mora ulagati u zdravlje i graditi kapacitete za prevenciju novih i postojećih prijetnji jačanjem zdravstvenog sustava. Prijetnje zdravstvene sigurnosti mnoge su i brojne (iznenadne prijetnje zdravlju i ekonomiji, bolesti u nastajanju, potrebe za humanitarnom pomoći, </a:t>
            </a:r>
            <a:r>
              <a:rPr lang="hr-HR" sz="1700" dirty="0" err="1"/>
              <a:t>bioterorizam</a:t>
            </a:r>
            <a:r>
              <a:rPr lang="hr-HR" sz="1700" dirty="0"/>
              <a:t>...)</a:t>
            </a:r>
          </a:p>
          <a:p>
            <a:r>
              <a:rPr lang="hr-HR" sz="1700" dirty="0"/>
              <a:t>U svijetu globalizacije, epidemije u nastajanju prelaze državne granice i ugrožavaju kolektivnu sigurnost</a:t>
            </a:r>
          </a:p>
          <a:p>
            <a:r>
              <a:rPr lang="hr-HR" sz="1700" dirty="0"/>
              <a:t>Sigurnost svih zemalja ovisi o kapacitetu svake zemlje da se učinkovito nosi sa zdravstvenim prijetnjama</a:t>
            </a:r>
          </a:p>
          <a:p>
            <a:r>
              <a:rPr lang="hr-HR" sz="1700" dirty="0"/>
              <a:t>Međunarodna suradnja razvijenih zemalja i zemalja u razvoju, kao i sve veća važnost dostupnosti informacija i jačanje javnog zdravstva i nadzora ključni su za suzbijanje zaraznih bolesti</a:t>
            </a:r>
          </a:p>
          <a:p>
            <a:r>
              <a:rPr lang="hr-HR" sz="1700" dirty="0"/>
              <a:t>Prijetnje upozoravaju: moramo nastaviti ulagati i graditi</a:t>
            </a:r>
          </a:p>
          <a:p>
            <a:r>
              <a:rPr lang="hr-HR" sz="1700" dirty="0"/>
              <a:t>Uloga Svjetske zdravstvene organizacije je primarna </a:t>
            </a:r>
          </a:p>
        </p:txBody>
      </p:sp>
      <p:sp>
        <p:nvSpPr>
          <p:cNvPr id="7" name="Rezervirano mjesto teksta 6">
            <a:extLst>
              <a:ext uri="{FF2B5EF4-FFF2-40B4-BE49-F238E27FC236}">
                <a16:creationId xmlns:a16="http://schemas.microsoft.com/office/drawing/2014/main" id="{59DA2469-3BB5-42E6-9E92-B16E488754A3}"/>
              </a:ext>
            </a:extLst>
          </p:cNvPr>
          <p:cNvSpPr>
            <a:spLocks noGrp="1"/>
          </p:cNvSpPr>
          <p:nvPr>
            <p:ph type="body" sz="half" idx="2"/>
          </p:nvPr>
        </p:nvSpPr>
        <p:spPr/>
        <p:txBody>
          <a:bodyPr/>
          <a:lstStyle/>
          <a:p>
            <a:endParaRPr lang="hr-HR"/>
          </a:p>
        </p:txBody>
      </p:sp>
    </p:spTree>
    <p:extLst>
      <p:ext uri="{BB962C8B-B14F-4D97-AF65-F5344CB8AC3E}">
        <p14:creationId xmlns:p14="http://schemas.microsoft.com/office/powerpoint/2010/main" val="264859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37141D1F-30A7-4E67-9A0F-67EA48823D10}"/>
              </a:ext>
            </a:extLst>
          </p:cNvPr>
          <p:cNvPicPr>
            <a:picLocks noChangeAspect="1"/>
          </p:cNvPicPr>
          <p:nvPr/>
        </p:nvPicPr>
        <p:blipFill>
          <a:blip r:embed="rId2"/>
          <a:stretch>
            <a:fillRect/>
          </a:stretch>
        </p:blipFill>
        <p:spPr>
          <a:xfrm>
            <a:off x="1" y="1114046"/>
            <a:ext cx="6096000" cy="4629908"/>
          </a:xfrm>
          <a:prstGeom prst="rect">
            <a:avLst/>
          </a:prstGeom>
        </p:spPr>
      </p:pic>
      <p:sp>
        <p:nvSpPr>
          <p:cNvPr id="2" name="Naslov 1">
            <a:extLst>
              <a:ext uri="{FF2B5EF4-FFF2-40B4-BE49-F238E27FC236}">
                <a16:creationId xmlns:a16="http://schemas.microsoft.com/office/drawing/2014/main" id="{C9BE1F5D-B382-4812-9649-25B030DFE357}"/>
              </a:ext>
            </a:extLst>
          </p:cNvPr>
          <p:cNvSpPr>
            <a:spLocks noGrp="1"/>
          </p:cNvSpPr>
          <p:nvPr>
            <p:ph type="title"/>
          </p:nvPr>
        </p:nvSpPr>
        <p:spPr>
          <a:xfrm>
            <a:off x="769620" y="2730390"/>
            <a:ext cx="4486656" cy="1141497"/>
          </a:xfrm>
        </p:spPr>
        <p:txBody>
          <a:bodyPr/>
          <a:lstStyle/>
          <a:p>
            <a:r>
              <a:rPr lang="hr-HR" dirty="0"/>
              <a:t>Zdravlje…</a:t>
            </a:r>
          </a:p>
        </p:txBody>
      </p:sp>
      <p:sp>
        <p:nvSpPr>
          <p:cNvPr id="3" name="Rezervirano mjesto sadržaja 2">
            <a:extLst>
              <a:ext uri="{FF2B5EF4-FFF2-40B4-BE49-F238E27FC236}">
                <a16:creationId xmlns:a16="http://schemas.microsoft.com/office/drawing/2014/main" id="{D9FC9461-95AF-4D8C-80BC-BEFC43146880}"/>
              </a:ext>
            </a:extLst>
          </p:cNvPr>
          <p:cNvSpPr>
            <a:spLocks noGrp="1"/>
          </p:cNvSpPr>
          <p:nvPr>
            <p:ph idx="1"/>
          </p:nvPr>
        </p:nvSpPr>
        <p:spPr/>
        <p:txBody>
          <a:bodyPr>
            <a:normAutofit fontScale="92500" lnSpcReduction="20000"/>
          </a:bodyPr>
          <a:lstStyle/>
          <a:p>
            <a:r>
              <a:rPr lang="hr-HR" sz="2400" dirty="0"/>
              <a:t>Najosnovnije i neophodno stanje za djelovanje ljudskog bića, temelj ljudskih prava i preduvjet za dostojanstven život</a:t>
            </a:r>
          </a:p>
          <a:p>
            <a:r>
              <a:rPr lang="hr-HR" sz="2400" dirty="0"/>
              <a:t>Stanje potpunog tjelesnog, duševnog i socijalnog blagostanja, a ne samo odsustvo bolesti i iznemoglosti</a:t>
            </a:r>
          </a:p>
          <a:p>
            <a:r>
              <a:rPr lang="hr-HR" sz="2400" dirty="0"/>
              <a:t>Uživanje najvećeg mogućeg zdravstvenog standarda jedno je od temeljnih prava čovjeka, bez razlike u rasi, religiji, političkim uvjerenjima, ekonomskim i socijalnim uvjetima</a:t>
            </a:r>
          </a:p>
          <a:p>
            <a:r>
              <a:rPr lang="hr-HR" sz="2400" dirty="0"/>
              <a:t>Načelo nediskriminacije je jedno od temeljnih načela povezanih s pravom na zdravlje i međunarodnom solidarnosti</a:t>
            </a:r>
          </a:p>
        </p:txBody>
      </p:sp>
      <p:sp>
        <p:nvSpPr>
          <p:cNvPr id="4" name="Rezervirano mjesto teksta 3">
            <a:extLst>
              <a:ext uri="{FF2B5EF4-FFF2-40B4-BE49-F238E27FC236}">
                <a16:creationId xmlns:a16="http://schemas.microsoft.com/office/drawing/2014/main" id="{D29E91A3-10E4-4485-935F-862FDFA4A0B4}"/>
              </a:ext>
            </a:extLst>
          </p:cNvPr>
          <p:cNvSpPr>
            <a:spLocks noGrp="1"/>
          </p:cNvSpPr>
          <p:nvPr>
            <p:ph type="body" sz="half" idx="2"/>
          </p:nvPr>
        </p:nvSpPr>
        <p:spPr/>
        <p:txBody>
          <a:bodyPr/>
          <a:lstStyle/>
          <a:p>
            <a:endParaRPr lang="hr-HR" dirty="0"/>
          </a:p>
        </p:txBody>
      </p:sp>
    </p:spTree>
    <p:extLst>
      <p:ext uri="{BB962C8B-B14F-4D97-AF65-F5344CB8AC3E}">
        <p14:creationId xmlns:p14="http://schemas.microsoft.com/office/powerpoint/2010/main" val="301548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8A95515A-5838-47D8-81D1-736212CD5A48}"/>
              </a:ext>
            </a:extLst>
          </p:cNvPr>
          <p:cNvPicPr>
            <a:picLocks noChangeAspect="1"/>
          </p:cNvPicPr>
          <p:nvPr/>
        </p:nvPicPr>
        <p:blipFill>
          <a:blip r:embed="rId2"/>
          <a:stretch>
            <a:fillRect/>
          </a:stretch>
        </p:blipFill>
        <p:spPr>
          <a:xfrm>
            <a:off x="0" y="1307599"/>
            <a:ext cx="6096000" cy="4484638"/>
          </a:xfrm>
          <a:prstGeom prst="rect">
            <a:avLst/>
          </a:prstGeom>
        </p:spPr>
      </p:pic>
      <p:sp>
        <p:nvSpPr>
          <p:cNvPr id="2" name="Naslov 1">
            <a:extLst>
              <a:ext uri="{FF2B5EF4-FFF2-40B4-BE49-F238E27FC236}">
                <a16:creationId xmlns:a16="http://schemas.microsoft.com/office/drawing/2014/main" id="{59274251-CF4D-43B0-A4F0-125FCE17D1E1}"/>
              </a:ext>
            </a:extLst>
          </p:cNvPr>
          <p:cNvSpPr>
            <a:spLocks noGrp="1"/>
          </p:cNvSpPr>
          <p:nvPr>
            <p:ph type="title"/>
          </p:nvPr>
        </p:nvSpPr>
        <p:spPr>
          <a:xfrm>
            <a:off x="804672" y="3812569"/>
            <a:ext cx="4486656" cy="1141497"/>
          </a:xfrm>
        </p:spPr>
        <p:txBody>
          <a:bodyPr/>
          <a:lstStyle/>
          <a:p>
            <a:r>
              <a:rPr lang="hr-HR" dirty="0"/>
              <a:t>Pravo na zdravlje…</a:t>
            </a:r>
          </a:p>
        </p:txBody>
      </p:sp>
      <p:sp>
        <p:nvSpPr>
          <p:cNvPr id="3" name="Rezervirano mjesto sadržaja 2">
            <a:extLst>
              <a:ext uri="{FF2B5EF4-FFF2-40B4-BE49-F238E27FC236}">
                <a16:creationId xmlns:a16="http://schemas.microsoft.com/office/drawing/2014/main" id="{290B37CA-2C98-41BC-A883-F54EAF9E2DA3}"/>
              </a:ext>
            </a:extLst>
          </p:cNvPr>
          <p:cNvSpPr>
            <a:spLocks noGrp="1"/>
          </p:cNvSpPr>
          <p:nvPr>
            <p:ph idx="1"/>
          </p:nvPr>
        </p:nvSpPr>
        <p:spPr>
          <a:xfrm>
            <a:off x="6702524" y="159391"/>
            <a:ext cx="4815840" cy="6933500"/>
          </a:xfrm>
        </p:spPr>
        <p:txBody>
          <a:bodyPr>
            <a:noAutofit/>
          </a:bodyPr>
          <a:lstStyle/>
          <a:p>
            <a:r>
              <a:rPr lang="pl-PL" sz="2050" dirty="0"/>
              <a:t>Pravo na zdravlje jedno je od prava koja proizlaze iz međunarodne solidarnosti</a:t>
            </a:r>
          </a:p>
          <a:p>
            <a:r>
              <a:rPr lang="hr-HR" sz="2050" dirty="0"/>
              <a:t>Radi se o kompleksnom polju koje danas ne obuhvaća samo osiguravanje adekvatne zdravstvene skrbi i zaštite za svakog pojedinca, već je povezano s problemom gladi u svijetu, epidemijama i pandemijama zaraznih bolesti te okolišem – globalnim zatopljenjem i održivim razvojem</a:t>
            </a:r>
          </a:p>
          <a:p>
            <a:r>
              <a:rPr lang="hr-HR" sz="2050" dirty="0"/>
              <a:t>Širi je koncept od prava osobe da bude zdrava; ono uključuje prava na pitku vodu, hranu, dom, zdrave okolišne i radne uvjete, obrazovanje i informacije te jednakost spolova</a:t>
            </a:r>
          </a:p>
          <a:p>
            <a:r>
              <a:rPr lang="hr-HR" sz="2050" dirty="0"/>
              <a:t>U ranjive skupine stanovništva ubrajamo žene, djecu i adolescente, osobe s invaliditetom, migrante, etničke manjine i urođenike</a:t>
            </a:r>
          </a:p>
        </p:txBody>
      </p:sp>
      <p:sp>
        <p:nvSpPr>
          <p:cNvPr id="6" name="Rezervirano mjesto teksta 5">
            <a:extLst>
              <a:ext uri="{FF2B5EF4-FFF2-40B4-BE49-F238E27FC236}">
                <a16:creationId xmlns:a16="http://schemas.microsoft.com/office/drawing/2014/main" id="{5175F64F-FD50-45D6-B5C2-7D84FF5C957C}"/>
              </a:ext>
            </a:extLst>
          </p:cNvPr>
          <p:cNvSpPr>
            <a:spLocks noGrp="1"/>
          </p:cNvSpPr>
          <p:nvPr>
            <p:ph type="body" sz="half" idx="2"/>
          </p:nvPr>
        </p:nvSpPr>
        <p:spPr/>
        <p:txBody>
          <a:bodyPr/>
          <a:lstStyle/>
          <a:p>
            <a:endParaRPr lang="hr-HR" dirty="0"/>
          </a:p>
        </p:txBody>
      </p:sp>
    </p:spTree>
    <p:extLst>
      <p:ext uri="{BB962C8B-B14F-4D97-AF65-F5344CB8AC3E}">
        <p14:creationId xmlns:p14="http://schemas.microsoft.com/office/powerpoint/2010/main" val="205317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a:extLst>
              <a:ext uri="{FF2B5EF4-FFF2-40B4-BE49-F238E27FC236}">
                <a16:creationId xmlns:a16="http://schemas.microsoft.com/office/drawing/2014/main" id="{6254253A-4806-428D-9C6A-E601D2B4E896}"/>
              </a:ext>
            </a:extLst>
          </p:cNvPr>
          <p:cNvPicPr>
            <a:picLocks noChangeAspect="1"/>
          </p:cNvPicPr>
          <p:nvPr/>
        </p:nvPicPr>
        <p:blipFill>
          <a:blip r:embed="rId2"/>
          <a:stretch>
            <a:fillRect/>
          </a:stretch>
        </p:blipFill>
        <p:spPr>
          <a:xfrm>
            <a:off x="5592" y="1246790"/>
            <a:ext cx="6090408" cy="4567806"/>
          </a:xfrm>
          <a:prstGeom prst="rect">
            <a:avLst/>
          </a:prstGeom>
        </p:spPr>
      </p:pic>
      <p:sp>
        <p:nvSpPr>
          <p:cNvPr id="7" name="Naslov 6">
            <a:extLst>
              <a:ext uri="{FF2B5EF4-FFF2-40B4-BE49-F238E27FC236}">
                <a16:creationId xmlns:a16="http://schemas.microsoft.com/office/drawing/2014/main" id="{3E53B372-07AA-4E3E-BD29-977A47EB1964}"/>
              </a:ext>
            </a:extLst>
          </p:cNvPr>
          <p:cNvSpPr>
            <a:spLocks noGrp="1"/>
          </p:cNvSpPr>
          <p:nvPr>
            <p:ph type="title"/>
          </p:nvPr>
        </p:nvSpPr>
        <p:spPr>
          <a:xfrm>
            <a:off x="804672" y="1929606"/>
            <a:ext cx="4486656" cy="1141497"/>
          </a:xfrm>
        </p:spPr>
        <p:txBody>
          <a:bodyPr/>
          <a:lstStyle/>
          <a:p>
            <a:r>
              <a:rPr lang="hr-HR" dirty="0"/>
              <a:t>PRAVO NA ZDRAVLJE…</a:t>
            </a:r>
          </a:p>
        </p:txBody>
      </p:sp>
      <p:sp>
        <p:nvSpPr>
          <p:cNvPr id="8" name="Rezervirano mjesto sadržaja 7">
            <a:extLst>
              <a:ext uri="{FF2B5EF4-FFF2-40B4-BE49-F238E27FC236}">
                <a16:creationId xmlns:a16="http://schemas.microsoft.com/office/drawing/2014/main" id="{1D04CE0B-BC24-46BD-B8ED-4DA8C1B1959A}"/>
              </a:ext>
            </a:extLst>
          </p:cNvPr>
          <p:cNvSpPr>
            <a:spLocks noGrp="1"/>
          </p:cNvSpPr>
          <p:nvPr>
            <p:ph idx="1"/>
          </p:nvPr>
        </p:nvSpPr>
        <p:spPr>
          <a:xfrm>
            <a:off x="6274965" y="0"/>
            <a:ext cx="5917035" cy="6857999"/>
          </a:xfrm>
        </p:spPr>
        <p:txBody>
          <a:bodyPr>
            <a:normAutofit lnSpcReduction="10000"/>
          </a:bodyPr>
          <a:lstStyle/>
          <a:p>
            <a:r>
              <a:rPr lang="hr-HR" dirty="0"/>
              <a:t>Žene su izložene mnogim zdravstvenim problemima jednako kao i muškarci, no zbog društvenih razlika i diskriminacije, mnoge žene nisu u mogućnosti ostvariti svoje pravo na zdravlje ( npr. siromaštvo, ekonomska ovisnost, rasna, religijska diskriminacija, nasilje) </a:t>
            </a:r>
          </a:p>
          <a:p>
            <a:r>
              <a:rPr lang="hr-HR" dirty="0"/>
              <a:t>Djeca i adolescenti posebno se suočavaju s problemima zdravlja u razdoblju svog fizičkog i mentalnog sazrijevanja, žrtve su pothranjenosti, zaraznih, a u adolescentskoj dobi i spolnih bolesti</a:t>
            </a:r>
          </a:p>
          <a:p>
            <a:r>
              <a:rPr lang="hr-HR" dirty="0"/>
              <a:t>Sva djeca zaslužuju jednak pristup adekvatnoj prehrani, siguran okoliš za rast i razvoj, zdravstvene usluge koje štite fizičko i mentalno zdravlje te se trebaju zabraniti štetne tradicionalne prakse (dječji brak, sakaćenje ženskih spolnih organa i preferiranje dječaka kod hranjenja i njege.)</a:t>
            </a:r>
          </a:p>
          <a:p>
            <a:r>
              <a:rPr lang="hr-HR" dirty="0"/>
              <a:t>Preko 650 milijuna osoba diljem svijeta, od kojih dvije trećine živi u zemljama u razvoju, posjeduje neki oblik invaliditeta </a:t>
            </a:r>
          </a:p>
          <a:p>
            <a:r>
              <a:rPr lang="hr-HR" dirty="0"/>
              <a:t>Većina od njih dugo je vremena bila zanemarivana i marginalizirana od strane države i društva</a:t>
            </a:r>
          </a:p>
          <a:p>
            <a:r>
              <a:rPr lang="hr-HR" dirty="0"/>
              <a:t>Tek u posljednje vrijeme osobama s invaliditetom pružaju se veća pažnja, briga i zaštita, fizički pristup rehabilitacijskim i drugim ustanovama, njezi i lijekovima</a:t>
            </a:r>
          </a:p>
        </p:txBody>
      </p:sp>
      <p:sp>
        <p:nvSpPr>
          <p:cNvPr id="6" name="Rezervirano mjesto teksta 5">
            <a:extLst>
              <a:ext uri="{FF2B5EF4-FFF2-40B4-BE49-F238E27FC236}">
                <a16:creationId xmlns:a16="http://schemas.microsoft.com/office/drawing/2014/main" id="{2F098FCE-4F8F-4866-A08C-3E2996CCC915}"/>
              </a:ext>
            </a:extLst>
          </p:cNvPr>
          <p:cNvSpPr>
            <a:spLocks noGrp="1"/>
          </p:cNvSpPr>
          <p:nvPr>
            <p:ph type="body" sz="half" idx="2"/>
          </p:nvPr>
        </p:nvSpPr>
        <p:spPr>
          <a:xfrm>
            <a:off x="1150620" y="3753919"/>
            <a:ext cx="3794760" cy="2194036"/>
          </a:xfrm>
        </p:spPr>
        <p:txBody>
          <a:bodyPr/>
          <a:lstStyle/>
          <a:p>
            <a:endParaRPr lang="hr-HR" dirty="0"/>
          </a:p>
        </p:txBody>
      </p:sp>
    </p:spTree>
    <p:extLst>
      <p:ext uri="{BB962C8B-B14F-4D97-AF65-F5344CB8AC3E}">
        <p14:creationId xmlns:p14="http://schemas.microsoft.com/office/powerpoint/2010/main" val="3083562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F5ADFB2F-FFBB-49C4-BCB7-753532BF3D20}"/>
              </a:ext>
            </a:extLst>
          </p:cNvPr>
          <p:cNvSpPr>
            <a:spLocks noGrp="1"/>
          </p:cNvSpPr>
          <p:nvPr>
            <p:ph idx="1"/>
          </p:nvPr>
        </p:nvSpPr>
        <p:spPr>
          <a:xfrm>
            <a:off x="6096000" y="0"/>
            <a:ext cx="6096000" cy="6933501"/>
          </a:xfrm>
        </p:spPr>
        <p:txBody>
          <a:bodyPr>
            <a:noAutofit/>
          </a:bodyPr>
          <a:lstStyle/>
          <a:p>
            <a:r>
              <a:rPr lang="hr-HR" sz="1750" dirty="0"/>
              <a:t>Andrija Štampar, hrvatski liječnik </a:t>
            </a:r>
          </a:p>
          <a:p>
            <a:r>
              <a:rPr lang="hr-HR" sz="1750" dirty="0"/>
              <a:t>Završio je medicinu u Beču 1911. </a:t>
            </a:r>
          </a:p>
          <a:p>
            <a:r>
              <a:rPr lang="hr-HR" sz="1750" dirty="0"/>
              <a:t>Bio je najprije općinski liječnik u Novoj Gradiški, potom zdravstveni savjetnik Povjereništva za socijalnu skrb Narodnoga vijeća u Zagrebu</a:t>
            </a:r>
          </a:p>
          <a:p>
            <a:r>
              <a:rPr lang="hr-HR" sz="1750" dirty="0"/>
              <a:t>1919.–1930. djelovao je kao načelnik higijenskog odjeljenja pri Ministarstvu narodnog zdravlja u Beogradu. U tom je razdoblju utemeljio zdravstvenu službu u tadašnjoj Jugoslaviji, organiziravši 250 higijenskih ustanova (Centralni higijenski zavod u Beogradu, Školu narodnoga zdravlja u Zagrebu, Institut za malariju u Trogiru, niz domova narodnoga zdravlja, bakterioloških stanica, antituberkuloznih, </a:t>
            </a:r>
            <a:r>
              <a:rPr lang="hr-HR" sz="1750" dirty="0" err="1"/>
              <a:t>antiveneričnih</a:t>
            </a:r>
            <a:r>
              <a:rPr lang="hr-HR" sz="1750" dirty="0"/>
              <a:t> i </a:t>
            </a:r>
            <a:r>
              <a:rPr lang="hr-HR" sz="1750" dirty="0" err="1"/>
              <a:t>antitrahomskih</a:t>
            </a:r>
            <a:r>
              <a:rPr lang="hr-HR" sz="1750" dirty="0"/>
              <a:t> ambulanti…)</a:t>
            </a:r>
          </a:p>
          <a:p>
            <a:r>
              <a:rPr lang="hr-HR" sz="1750" dirty="0"/>
              <a:t>Za života je obavljao mnoge dužnosti i aktivno zagovarao socijalnu medicinu te posvećivanje medicinskim potrebama malih ljudi. Ideja vodilja uvijek mu je bila da zdravstveni radnici ponajprije moraju djelovati na zdravstveno rizične skupine. Zalagao se za široko zdravstveno prosvjećivanje ljudi smatrajući kako se na taj način uspješno mogu suzbiti pojave mnogih bolesti.</a:t>
            </a:r>
          </a:p>
          <a:p>
            <a:r>
              <a:rPr lang="hr-HR" sz="1750" dirty="0"/>
              <a:t>Njegova definicija zdravlja - da je zdravlje stanje potpunog fizičkog, psihičkog i socijalnog blagostanja, a ne samo odsutnost bolesti i danas se poštuje</a:t>
            </a:r>
          </a:p>
        </p:txBody>
      </p:sp>
      <p:sp>
        <p:nvSpPr>
          <p:cNvPr id="4" name="Rezervirano mjesto teksta 3">
            <a:extLst>
              <a:ext uri="{FF2B5EF4-FFF2-40B4-BE49-F238E27FC236}">
                <a16:creationId xmlns:a16="http://schemas.microsoft.com/office/drawing/2014/main" id="{53E0285B-8C00-4941-BB0A-4244E177A871}"/>
              </a:ext>
            </a:extLst>
          </p:cNvPr>
          <p:cNvSpPr>
            <a:spLocks noGrp="1"/>
          </p:cNvSpPr>
          <p:nvPr>
            <p:ph type="body" sz="half" idx="2"/>
          </p:nvPr>
        </p:nvSpPr>
        <p:spPr/>
        <p:txBody>
          <a:bodyPr/>
          <a:lstStyle/>
          <a:p>
            <a:endParaRPr lang="hr-HR" dirty="0"/>
          </a:p>
        </p:txBody>
      </p:sp>
      <p:pic>
        <p:nvPicPr>
          <p:cNvPr id="5" name="Slika 4">
            <a:extLst>
              <a:ext uri="{FF2B5EF4-FFF2-40B4-BE49-F238E27FC236}">
                <a16:creationId xmlns:a16="http://schemas.microsoft.com/office/drawing/2014/main" id="{D5B8EFCE-6709-4F1A-A413-D29D656CD8F3}"/>
              </a:ext>
            </a:extLst>
          </p:cNvPr>
          <p:cNvPicPr>
            <a:picLocks noChangeAspect="1"/>
          </p:cNvPicPr>
          <p:nvPr/>
        </p:nvPicPr>
        <p:blipFill>
          <a:blip r:embed="rId2"/>
          <a:stretch>
            <a:fillRect/>
          </a:stretch>
        </p:blipFill>
        <p:spPr>
          <a:xfrm>
            <a:off x="253067" y="660938"/>
            <a:ext cx="4042096" cy="5392390"/>
          </a:xfrm>
          <a:prstGeom prst="rect">
            <a:avLst/>
          </a:prstGeom>
        </p:spPr>
      </p:pic>
      <p:sp>
        <p:nvSpPr>
          <p:cNvPr id="2" name="Naslov 1">
            <a:extLst>
              <a:ext uri="{FF2B5EF4-FFF2-40B4-BE49-F238E27FC236}">
                <a16:creationId xmlns:a16="http://schemas.microsoft.com/office/drawing/2014/main" id="{425C01D3-6238-48F8-B807-2CC8F7F784E6}"/>
              </a:ext>
            </a:extLst>
          </p:cNvPr>
          <p:cNvSpPr>
            <a:spLocks noGrp="1"/>
          </p:cNvSpPr>
          <p:nvPr>
            <p:ph type="title"/>
          </p:nvPr>
        </p:nvSpPr>
        <p:spPr>
          <a:xfrm>
            <a:off x="903844" y="4757144"/>
            <a:ext cx="4486656" cy="1141497"/>
          </a:xfrm>
        </p:spPr>
        <p:txBody>
          <a:bodyPr/>
          <a:lstStyle/>
          <a:p>
            <a:r>
              <a:rPr lang="hr-HR" dirty="0"/>
              <a:t>U Hrvatskoj…</a:t>
            </a:r>
          </a:p>
        </p:txBody>
      </p:sp>
    </p:spTree>
    <p:extLst>
      <p:ext uri="{BB962C8B-B14F-4D97-AF65-F5344CB8AC3E}">
        <p14:creationId xmlns:p14="http://schemas.microsoft.com/office/powerpoint/2010/main" val="94542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2A74D012-B9F9-4508-AE5A-4933AE3733F9}"/>
              </a:ext>
            </a:extLst>
          </p:cNvPr>
          <p:cNvSpPr>
            <a:spLocks noGrp="1"/>
          </p:cNvSpPr>
          <p:nvPr>
            <p:ph idx="1"/>
          </p:nvPr>
        </p:nvSpPr>
        <p:spPr>
          <a:xfrm>
            <a:off x="6241409" y="56625"/>
            <a:ext cx="5880683" cy="6744749"/>
          </a:xfrm>
        </p:spPr>
        <p:txBody>
          <a:bodyPr>
            <a:normAutofit/>
          </a:bodyPr>
          <a:lstStyle/>
          <a:p>
            <a:endParaRPr lang="hr-HR" sz="2400" dirty="0"/>
          </a:p>
          <a:p>
            <a:r>
              <a:rPr lang="hr-HR" sz="2400" dirty="0"/>
              <a:t>Proces jačanja ljudi kako bi preuzeli kontrolu nad svojim okruženjem i time ga promijenili te prilagodili u svrhu unaprjeđenja zdravstvenih standarda</a:t>
            </a:r>
          </a:p>
          <a:p>
            <a:r>
              <a:rPr lang="hr-HR" sz="2400" dirty="0"/>
              <a:t>Nejednakosti u zdravlju, kao posljedicu nejednakosti životnih mogućnosti, možemo smanjiti pomoću mehanizama međunarodne solidarnosti kroz suradnju i stvaranje jakog socijalnog okruženja pomoću programa socijalne podrške i jačanja kapaciteta tzv. ranjivih grupa, kako bismo ostvarili zajednički cilj, a to je zdravlje i dostojanstven život za sve u 21. stoljeću, kroz mehanizme pravičnosti i solidarnosti</a:t>
            </a:r>
          </a:p>
        </p:txBody>
      </p:sp>
      <p:pic>
        <p:nvPicPr>
          <p:cNvPr id="6" name="Slika 5">
            <a:extLst>
              <a:ext uri="{FF2B5EF4-FFF2-40B4-BE49-F238E27FC236}">
                <a16:creationId xmlns:a16="http://schemas.microsoft.com/office/drawing/2014/main" id="{15A177FD-BFEA-43D9-8A5B-57B51F97B6AC}"/>
              </a:ext>
            </a:extLst>
          </p:cNvPr>
          <p:cNvPicPr>
            <a:picLocks noChangeAspect="1"/>
          </p:cNvPicPr>
          <p:nvPr/>
        </p:nvPicPr>
        <p:blipFill>
          <a:blip r:embed="rId2"/>
          <a:stretch>
            <a:fillRect/>
          </a:stretch>
        </p:blipFill>
        <p:spPr>
          <a:xfrm>
            <a:off x="0" y="2255543"/>
            <a:ext cx="6095999" cy="3700640"/>
          </a:xfrm>
          <a:prstGeom prst="rect">
            <a:avLst/>
          </a:prstGeom>
        </p:spPr>
      </p:pic>
      <p:sp>
        <p:nvSpPr>
          <p:cNvPr id="4" name="Rezervirano mjesto teksta 3">
            <a:extLst>
              <a:ext uri="{FF2B5EF4-FFF2-40B4-BE49-F238E27FC236}">
                <a16:creationId xmlns:a16="http://schemas.microsoft.com/office/drawing/2014/main" id="{B3C0983E-ECDC-4A39-AC55-76D7CD87C43F}"/>
              </a:ext>
            </a:extLst>
          </p:cNvPr>
          <p:cNvSpPr>
            <a:spLocks noGrp="1"/>
          </p:cNvSpPr>
          <p:nvPr>
            <p:ph type="body" sz="half" idx="2"/>
          </p:nvPr>
        </p:nvSpPr>
        <p:spPr/>
        <p:txBody>
          <a:bodyPr/>
          <a:lstStyle/>
          <a:p>
            <a:endParaRPr lang="hr-HR" dirty="0"/>
          </a:p>
        </p:txBody>
      </p:sp>
      <p:sp>
        <p:nvSpPr>
          <p:cNvPr id="2" name="Naslov 1">
            <a:extLst>
              <a:ext uri="{FF2B5EF4-FFF2-40B4-BE49-F238E27FC236}">
                <a16:creationId xmlns:a16="http://schemas.microsoft.com/office/drawing/2014/main" id="{8AD6686F-717C-41A7-A91D-D7BF5201560F}"/>
              </a:ext>
            </a:extLst>
          </p:cNvPr>
          <p:cNvSpPr>
            <a:spLocks noGrp="1"/>
          </p:cNvSpPr>
          <p:nvPr>
            <p:ph type="title"/>
          </p:nvPr>
        </p:nvSpPr>
        <p:spPr>
          <a:xfrm>
            <a:off x="163614" y="1592218"/>
            <a:ext cx="4486656" cy="1141497"/>
          </a:xfrm>
        </p:spPr>
        <p:txBody>
          <a:bodyPr/>
          <a:lstStyle/>
          <a:p>
            <a:r>
              <a:rPr lang="hr-HR" dirty="0"/>
              <a:t>Unaprjeđenje zdravlja na svjetskoj razini…</a:t>
            </a:r>
          </a:p>
        </p:txBody>
      </p:sp>
    </p:spTree>
    <p:extLst>
      <p:ext uri="{BB962C8B-B14F-4D97-AF65-F5344CB8AC3E}">
        <p14:creationId xmlns:p14="http://schemas.microsoft.com/office/powerpoint/2010/main" val="2717965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4CDFD1-061A-49CE-8CEF-BB6BDC734E9C}"/>
              </a:ext>
            </a:extLst>
          </p:cNvPr>
          <p:cNvSpPr>
            <a:spLocks noGrp="1"/>
          </p:cNvSpPr>
          <p:nvPr>
            <p:ph type="title"/>
          </p:nvPr>
        </p:nvSpPr>
        <p:spPr/>
        <p:txBody>
          <a:bodyPr/>
          <a:lstStyle/>
          <a:p>
            <a:r>
              <a:rPr lang="hr-HR" dirty="0"/>
              <a:t>Literatura…</a:t>
            </a:r>
          </a:p>
        </p:txBody>
      </p:sp>
      <p:sp>
        <p:nvSpPr>
          <p:cNvPr id="3" name="Rezervirano mjesto sadržaja 2">
            <a:extLst>
              <a:ext uri="{FF2B5EF4-FFF2-40B4-BE49-F238E27FC236}">
                <a16:creationId xmlns:a16="http://schemas.microsoft.com/office/drawing/2014/main" id="{7D78A269-8387-4A17-B59F-30BC9FB36F53}"/>
              </a:ext>
            </a:extLst>
          </p:cNvPr>
          <p:cNvSpPr>
            <a:spLocks noGrp="1"/>
          </p:cNvSpPr>
          <p:nvPr>
            <p:ph idx="1"/>
          </p:nvPr>
        </p:nvSpPr>
        <p:spPr/>
        <p:txBody>
          <a:bodyPr/>
          <a:lstStyle/>
          <a:p>
            <a:r>
              <a:rPr lang="hr-HR" dirty="0"/>
              <a:t>http://www.stampar.hr/hr/dr-andrija-stampar-zivot-i-djelo</a:t>
            </a:r>
          </a:p>
          <a:p>
            <a:r>
              <a:rPr lang="hr-HR" dirty="0"/>
              <a:t>05_Sonja_Trgovcic_JAHR_2018_1_b.pdf</a:t>
            </a:r>
          </a:p>
          <a:p>
            <a:r>
              <a:rPr lang="hr-HR" dirty="0"/>
              <a:t>http://mail.zzjzosijek.hr/sdz2007.html</a:t>
            </a:r>
          </a:p>
          <a:p>
            <a:r>
              <a:rPr lang="hr-HR" dirty="0"/>
              <a:t>https://ultra.ba/danas-je-svjetski-dan-zdravlja/</a:t>
            </a:r>
          </a:p>
          <a:p>
            <a:r>
              <a:rPr lang="hr-HR" dirty="0"/>
              <a:t>https://hr.wikipedia.org/wiki/Svjetski_dan_zdravlja</a:t>
            </a:r>
          </a:p>
          <a:p>
            <a:endParaRPr lang="hr-HR" dirty="0"/>
          </a:p>
          <a:p>
            <a:endParaRPr lang="hr-HR" dirty="0"/>
          </a:p>
        </p:txBody>
      </p:sp>
      <p:sp>
        <p:nvSpPr>
          <p:cNvPr id="4" name="Rezervirano mjesto teksta 3">
            <a:extLst>
              <a:ext uri="{FF2B5EF4-FFF2-40B4-BE49-F238E27FC236}">
                <a16:creationId xmlns:a16="http://schemas.microsoft.com/office/drawing/2014/main" id="{F5F588FC-D48D-4AF9-92B2-59B9B95FB747}"/>
              </a:ext>
            </a:extLst>
          </p:cNvPr>
          <p:cNvSpPr>
            <a:spLocks noGrp="1"/>
          </p:cNvSpPr>
          <p:nvPr>
            <p:ph type="body" sz="half" idx="2"/>
          </p:nvPr>
        </p:nvSpPr>
        <p:spPr/>
        <p:txBody>
          <a:bodyPr/>
          <a:lstStyle/>
          <a:p>
            <a:endParaRPr lang="hr-HR"/>
          </a:p>
        </p:txBody>
      </p:sp>
    </p:spTree>
    <p:extLst>
      <p:ext uri="{BB962C8B-B14F-4D97-AF65-F5344CB8AC3E}">
        <p14:creationId xmlns:p14="http://schemas.microsoft.com/office/powerpoint/2010/main" val="255441505"/>
      </p:ext>
    </p:extLst>
  </p:cSld>
  <p:clrMapOvr>
    <a:masterClrMapping/>
  </p:clrMapOvr>
</p:sld>
</file>

<file path=ppt/theme/theme1.xml><?xml version="1.0" encoding="utf-8"?>
<a:theme xmlns:a="http://schemas.openxmlformats.org/drawingml/2006/main" name="Paket">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
  <TotalTime>80</TotalTime>
  <Words>978</Words>
  <Application>Microsoft Office PowerPoint</Application>
  <PresentationFormat>Široki zaslon</PresentationFormat>
  <Paragraphs>60</Paragraphs>
  <Slides>9</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9</vt:i4>
      </vt:variant>
    </vt:vector>
  </HeadingPairs>
  <TitlesOfParts>
    <vt:vector size="12" baseType="lpstr">
      <vt:lpstr>Arial</vt:lpstr>
      <vt:lpstr>Gill Sans MT</vt:lpstr>
      <vt:lpstr>Paket</vt:lpstr>
      <vt:lpstr>Svjetski dan zdravlja  7. travnja</vt:lpstr>
      <vt:lpstr>Svjetski dan zdravlja…</vt:lpstr>
      <vt:lpstr>Uloga svjetske zdravstvene organizacije…</vt:lpstr>
      <vt:lpstr>Zdravlje…</vt:lpstr>
      <vt:lpstr>Pravo na zdravlje…</vt:lpstr>
      <vt:lpstr>PRAVO NA ZDRAVLJE…</vt:lpstr>
      <vt:lpstr>U Hrvatskoj…</vt:lpstr>
      <vt:lpstr>Unaprjeđenje zdravlja na svjetskoj razini…</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Svjetski dan zdravlja</dc:title>
  <dc:creator>Neven Stanković</dc:creator>
  <cp:lastModifiedBy>Neven Stanković</cp:lastModifiedBy>
  <cp:revision>11</cp:revision>
  <dcterms:created xsi:type="dcterms:W3CDTF">2020-04-04T12:05:35Z</dcterms:created>
  <dcterms:modified xsi:type="dcterms:W3CDTF">2020-04-04T13:29:37Z</dcterms:modified>
</cp:coreProperties>
</file>