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0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7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9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6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5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27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7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3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0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9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1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Od neuspjeha do uspjeha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800" cap="none" dirty="0" smtClean="0"/>
              <a:t>pripremila: Ana Pekić, prof.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130" y="4156521"/>
            <a:ext cx="4381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Od neuspjeha do uspjeha – crtice iz života poznatih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54" y="2588654"/>
            <a:ext cx="4653394" cy="328179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hr-HR" sz="8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r-HR" sz="8000" b="1" dirty="0" smtClean="0">
                <a:solidFill>
                  <a:schemeClr val="tx1"/>
                </a:solidFill>
              </a:rPr>
              <a:t>Sidney </a:t>
            </a:r>
            <a:r>
              <a:rPr lang="hr-HR" sz="8000" b="1" dirty="0">
                <a:solidFill>
                  <a:schemeClr val="tx1"/>
                </a:solidFill>
              </a:rPr>
              <a:t>Poitier, </a:t>
            </a:r>
            <a:r>
              <a:rPr lang="hr-HR" sz="8000" b="1" dirty="0" smtClean="0">
                <a:solidFill>
                  <a:schemeClr val="tx1"/>
                </a:solidFill>
              </a:rPr>
              <a:t>poznati </a:t>
            </a:r>
            <a:r>
              <a:rPr lang="hr-HR" sz="8000" b="1" dirty="0">
                <a:solidFill>
                  <a:schemeClr val="tx1"/>
                </a:solidFill>
              </a:rPr>
              <a:t>glumac i </a:t>
            </a:r>
            <a:r>
              <a:rPr lang="hr-HR" sz="8000" b="1" dirty="0" smtClean="0">
                <a:solidFill>
                  <a:schemeClr val="tx1"/>
                </a:solidFill>
              </a:rPr>
              <a:t>dobitnik Oskara </a:t>
            </a:r>
            <a:r>
              <a:rPr lang="hr-HR" sz="8000" b="1" dirty="0">
                <a:solidFill>
                  <a:schemeClr val="tx1"/>
                </a:solidFill>
              </a:rPr>
              <a:t>za životno djelo, ne samo </a:t>
            </a:r>
            <a:r>
              <a:rPr lang="hr-HR" sz="8000" b="1" dirty="0" smtClean="0">
                <a:solidFill>
                  <a:schemeClr val="tx1"/>
                </a:solidFill>
              </a:rPr>
              <a:t>da nije prošao na </a:t>
            </a:r>
            <a:r>
              <a:rPr lang="hr-HR" sz="8000" b="1" dirty="0">
                <a:solidFill>
                  <a:schemeClr val="tx1"/>
                </a:solidFill>
              </a:rPr>
              <a:t>svojoj prvoj audiciji nego mu je </a:t>
            </a:r>
            <a:r>
              <a:rPr lang="hr-HR" sz="8000" b="1" dirty="0" smtClean="0">
                <a:solidFill>
                  <a:schemeClr val="tx1"/>
                </a:solidFill>
              </a:rPr>
              <a:t>redatelj rekao </a:t>
            </a:r>
            <a:r>
              <a:rPr lang="hr-HR" sz="8000" b="1" dirty="0">
                <a:solidFill>
                  <a:schemeClr val="tx1"/>
                </a:solidFill>
              </a:rPr>
              <a:t>s</a:t>
            </a:r>
            <a:r>
              <a:rPr lang="hr-HR" sz="8000" b="1" dirty="0" smtClean="0">
                <a:solidFill>
                  <a:schemeClr val="tx1"/>
                </a:solidFill>
              </a:rPr>
              <a:t>ljedeće:   </a:t>
            </a:r>
          </a:p>
          <a:p>
            <a:pPr marL="0" indent="0" algn="just">
              <a:buNone/>
            </a:pPr>
            <a:r>
              <a:rPr lang="hr-HR" sz="8000" b="1" dirty="0" smtClean="0">
                <a:solidFill>
                  <a:schemeClr val="tx1"/>
                </a:solidFill>
              </a:rPr>
              <a:t>„Zašto </a:t>
            </a:r>
            <a:r>
              <a:rPr lang="hr-HR" sz="8000" b="1" dirty="0">
                <a:solidFill>
                  <a:schemeClr val="tx1"/>
                </a:solidFill>
              </a:rPr>
              <a:t>ne </a:t>
            </a:r>
            <a:r>
              <a:rPr lang="hr-HR" sz="8000" b="1" dirty="0" smtClean="0">
                <a:solidFill>
                  <a:schemeClr val="tx1"/>
                </a:solidFill>
              </a:rPr>
              <a:t>prestanete uzalud </a:t>
            </a:r>
            <a:r>
              <a:rPr lang="hr-HR" sz="8000" b="1" dirty="0">
                <a:solidFill>
                  <a:schemeClr val="tx1"/>
                </a:solidFill>
              </a:rPr>
              <a:t>trošiti </a:t>
            </a:r>
            <a:r>
              <a:rPr lang="hr-HR" sz="8000" b="1" dirty="0" smtClean="0">
                <a:solidFill>
                  <a:schemeClr val="tx1"/>
                </a:solidFill>
              </a:rPr>
              <a:t>i svoje </a:t>
            </a:r>
            <a:r>
              <a:rPr lang="hr-HR" sz="8000" b="1" dirty="0">
                <a:solidFill>
                  <a:schemeClr val="tx1"/>
                </a:solidFill>
              </a:rPr>
              <a:t>i </a:t>
            </a:r>
            <a:r>
              <a:rPr lang="hr-HR" sz="8000" b="1" dirty="0" smtClean="0">
                <a:solidFill>
                  <a:schemeClr val="tx1"/>
                </a:solidFill>
              </a:rPr>
              <a:t>tuđe </a:t>
            </a:r>
            <a:r>
              <a:rPr lang="hr-HR" sz="8000" b="1" dirty="0">
                <a:solidFill>
                  <a:schemeClr val="tx1"/>
                </a:solidFill>
              </a:rPr>
              <a:t>vrijeme? </a:t>
            </a:r>
            <a:r>
              <a:rPr lang="hr-HR" sz="8000" b="1" dirty="0" smtClean="0">
                <a:solidFill>
                  <a:schemeClr val="tx1"/>
                </a:solidFill>
              </a:rPr>
              <a:t>Izađite </a:t>
            </a:r>
            <a:r>
              <a:rPr lang="hr-HR" sz="8000" b="1" dirty="0">
                <a:solidFill>
                  <a:schemeClr val="tx1"/>
                </a:solidFill>
              </a:rPr>
              <a:t>odavde i </a:t>
            </a:r>
            <a:r>
              <a:rPr lang="hr-HR" sz="8000" b="1" dirty="0" smtClean="0">
                <a:solidFill>
                  <a:schemeClr val="tx1"/>
                </a:solidFill>
              </a:rPr>
              <a:t>postanite perač posuđa </a:t>
            </a:r>
            <a:r>
              <a:rPr lang="hr-HR" sz="8000" b="1" dirty="0">
                <a:solidFill>
                  <a:schemeClr val="tx1"/>
                </a:solidFill>
              </a:rPr>
              <a:t>ili nešto </a:t>
            </a:r>
            <a:r>
              <a:rPr lang="hr-HR" sz="8000" b="1" dirty="0" smtClean="0">
                <a:solidFill>
                  <a:schemeClr val="tx1"/>
                </a:solidFill>
              </a:rPr>
              <a:t>slično.” </a:t>
            </a:r>
          </a:p>
          <a:p>
            <a:pPr marL="0" indent="0" algn="just">
              <a:buNone/>
            </a:pPr>
            <a:r>
              <a:rPr lang="hr-HR" sz="8000" b="1" dirty="0" smtClean="0">
                <a:solidFill>
                  <a:schemeClr val="tx1"/>
                </a:solidFill>
              </a:rPr>
              <a:t>Upravo </a:t>
            </a:r>
            <a:r>
              <a:rPr lang="hr-HR" sz="8000" b="1" dirty="0">
                <a:solidFill>
                  <a:schemeClr val="tx1"/>
                </a:solidFill>
              </a:rPr>
              <a:t>u </a:t>
            </a:r>
            <a:r>
              <a:rPr lang="hr-HR" sz="8000" b="1" dirty="0" smtClean="0">
                <a:solidFill>
                  <a:schemeClr val="tx1"/>
                </a:solidFill>
              </a:rPr>
              <a:t>tom trenutku odlučio </a:t>
            </a:r>
            <a:r>
              <a:rPr lang="hr-HR" sz="8000" b="1" dirty="0">
                <a:solidFill>
                  <a:schemeClr val="tx1"/>
                </a:solidFill>
              </a:rPr>
              <a:t>sam svoj život posvetiti </a:t>
            </a:r>
            <a:r>
              <a:rPr lang="hr-HR" sz="8000" b="1" dirty="0" smtClean="0">
                <a:solidFill>
                  <a:schemeClr val="tx1"/>
                </a:solidFill>
              </a:rPr>
              <a:t>glumi, izjavio je </a:t>
            </a:r>
            <a:r>
              <a:rPr lang="hr-HR" sz="8000" b="1" dirty="0">
                <a:solidFill>
                  <a:schemeClr val="tx1"/>
                </a:solidFill>
              </a:rPr>
              <a:t>Poitier.</a:t>
            </a:r>
          </a:p>
          <a:p>
            <a:endParaRPr lang="hr-HR" dirty="0"/>
          </a:p>
        </p:txBody>
      </p:sp>
      <p:pic>
        <p:nvPicPr>
          <p:cNvPr id="3074" name="Picture 2" descr="Oscar win proved Sidney Poitier was second to n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886526"/>
            <a:ext cx="4718050" cy="26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Od neuspjeha do uspjeha – crtice iz života poznatih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 smtClean="0"/>
              <a:t>Znate </a:t>
            </a:r>
            <a:r>
              <a:rPr lang="hr-HR" b="1" dirty="0"/>
              <a:t>li tko je Jimmy Denny? </a:t>
            </a:r>
            <a:endParaRPr lang="hr-HR" b="1" dirty="0" smtClean="0"/>
          </a:p>
          <a:p>
            <a:pPr marL="0" indent="0" algn="just">
              <a:buNone/>
            </a:pPr>
            <a:r>
              <a:rPr lang="hr-HR" b="1" dirty="0" smtClean="0"/>
              <a:t>To </a:t>
            </a:r>
            <a:r>
              <a:rPr lang="hr-HR" b="1" dirty="0"/>
              <a:t>je </a:t>
            </a:r>
            <a:r>
              <a:rPr lang="hr-HR" b="1" dirty="0" smtClean="0"/>
              <a:t>čovjek </a:t>
            </a:r>
            <a:r>
              <a:rPr lang="hr-HR" b="1" dirty="0"/>
              <a:t>koji </a:t>
            </a:r>
            <a:r>
              <a:rPr lang="hr-HR" b="1" dirty="0" smtClean="0"/>
              <a:t>je nakon </a:t>
            </a:r>
            <a:r>
              <a:rPr lang="hr-HR" b="1" dirty="0"/>
              <a:t>prvog </a:t>
            </a:r>
            <a:r>
              <a:rPr lang="hr-HR" b="1" dirty="0" smtClean="0"/>
              <a:t>nastupa </a:t>
            </a:r>
            <a:r>
              <a:rPr lang="hr-HR" b="1" dirty="0"/>
              <a:t>1954</a:t>
            </a:r>
            <a:r>
              <a:rPr lang="hr-HR" b="1" dirty="0" smtClean="0"/>
              <a:t>. godine, </a:t>
            </a:r>
            <a:r>
              <a:rPr lang="hr-HR" b="1" dirty="0"/>
              <a:t>otpustio </a:t>
            </a:r>
            <a:r>
              <a:rPr lang="hr-HR" b="1" dirty="0" smtClean="0"/>
              <a:t>Elvisa Presleya riječima:</a:t>
            </a:r>
            <a:endParaRPr lang="hr-HR" b="1" dirty="0"/>
          </a:p>
          <a:p>
            <a:pPr marL="0" indent="0" algn="just">
              <a:buNone/>
            </a:pPr>
            <a:r>
              <a:rPr lang="hr-HR" b="1" dirty="0" smtClean="0"/>
              <a:t>„Sine</a:t>
            </a:r>
            <a:r>
              <a:rPr lang="hr-HR" b="1" dirty="0"/>
              <a:t>, ovakvo pjevanje te </a:t>
            </a:r>
            <a:r>
              <a:rPr lang="hr-HR" b="1" dirty="0" smtClean="0"/>
              <a:t>neće </a:t>
            </a:r>
            <a:r>
              <a:rPr lang="hr-HR" b="1" dirty="0"/>
              <a:t>nikamo </a:t>
            </a:r>
            <a:r>
              <a:rPr lang="hr-HR" b="1" dirty="0" smtClean="0"/>
              <a:t>odvesti. Najbolje ponovno počni voziti </a:t>
            </a:r>
            <a:r>
              <a:rPr lang="hr-HR" b="1" dirty="0"/>
              <a:t>kamion</a:t>
            </a:r>
            <a:r>
              <a:rPr lang="hr-HR" b="1" dirty="0" smtClean="0"/>
              <a:t>.”</a:t>
            </a:r>
            <a:endParaRPr lang="hr-HR" b="1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6874" y="2560638"/>
            <a:ext cx="436775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C00000"/>
                </a:solidFill>
              </a:rPr>
              <a:t>Od neuspjeha do uspjeha – crtice iz života poznatih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b="1" dirty="0" smtClean="0"/>
              <a:t>Merly Streep, na audiciji za film King Kong, rekli su kako je „preružna” za ulogu.</a:t>
            </a:r>
          </a:p>
          <a:p>
            <a:pPr marL="0" indent="0" algn="just">
              <a:buNone/>
            </a:pPr>
            <a:r>
              <a:rPr lang="hr-HR" b="1" dirty="0" smtClean="0"/>
              <a:t>Ovo </a:t>
            </a:r>
            <a:r>
              <a:rPr lang="hr-HR" b="1" dirty="0"/>
              <a:t>je bio ključni trenutak za mene. Ovo jedno ružno mišljenje moglo mi je uništiti snove o glumačkoj karijeri i natjerati me da prestanem vjerovati u sebe. </a:t>
            </a:r>
            <a:endParaRPr lang="hr-HR" b="1" dirty="0" smtClean="0"/>
          </a:p>
          <a:p>
            <a:pPr marL="0" indent="0" algn="just">
              <a:buNone/>
            </a:pPr>
            <a:r>
              <a:rPr lang="hr-HR" b="1" dirty="0" smtClean="0"/>
              <a:t>Duboko </a:t>
            </a:r>
            <a:r>
              <a:rPr lang="hr-HR" b="1" dirty="0"/>
              <a:t>sam udahnula i </a:t>
            </a:r>
            <a:r>
              <a:rPr lang="hr-HR" b="1" dirty="0" smtClean="0"/>
              <a:t>rekla: „Žao </a:t>
            </a:r>
            <a:r>
              <a:rPr lang="hr-HR" b="1" dirty="0"/>
              <a:t>mi je što mislite da sam previše ružna za vaš film, ali to je samo jedno mišljenje u moru tisuća različitih mišljenja, i sad odlazim pronaći ljubazniju </a:t>
            </a:r>
            <a:r>
              <a:rPr lang="hr-HR" b="1" dirty="0" smtClean="0"/>
              <a:t>struju.” </a:t>
            </a:r>
          </a:p>
          <a:p>
            <a:pPr marL="0" indent="0" algn="just">
              <a:buNone/>
            </a:pPr>
            <a:r>
              <a:rPr lang="hr-HR" b="1" dirty="0" smtClean="0"/>
              <a:t>Danas ima </a:t>
            </a:r>
            <a:r>
              <a:rPr lang="hr-HR" b="1" dirty="0"/>
              <a:t>18 nominacija za </a:t>
            </a:r>
            <a:r>
              <a:rPr lang="hr-HR" b="1" dirty="0" smtClean="0"/>
              <a:t>Oscara. 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60320"/>
            <a:ext cx="3097545" cy="2135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595" y="4277460"/>
            <a:ext cx="2507088" cy="18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Zapamtimo za kraj...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Motivacijski Citati Za Uspj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32" y="2602302"/>
            <a:ext cx="4050321" cy="32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rl Nightingale - motivacijski citati | Dobre Vibrac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80" y="2831595"/>
            <a:ext cx="4546572" cy="30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1200719"/>
            <a:ext cx="7355167" cy="4456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660" y="3147479"/>
            <a:ext cx="3364594" cy="25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>Od neuspjeha do uspjeha</a:t>
            </a:r>
            <a:endParaRPr lang="hr-H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3293004"/>
            <a:ext cx="3387144" cy="19145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5705340" y="1554551"/>
            <a:ext cx="5422006" cy="39857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</a:t>
            </a: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 znači da si neuspješan. </a:t>
            </a:r>
            <a:r>
              <a:rPr lang="hr-HR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samo znači da još nisi uspio.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da nešto ne možeš imati. To samo znači </a:t>
            </a:r>
            <a:r>
              <a:rPr lang="hr-HR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hr-HR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toga moraš doći na drukčiji način.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da si manje vrijedan. To samo znači da nitko nije savršen.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da si protratio život. To samo znači da imaš razloga krenuti ispočetka.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odustajanje. To samo znači upornije pokušaje.</a:t>
            </a:r>
            <a:endParaRPr lang="hr-HR" sz="2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488" y="1120462"/>
            <a:ext cx="4987461" cy="45591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</a:t>
            </a: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 znači da nikada nećeš </a:t>
            </a:r>
            <a:r>
              <a:rPr lang="hr-HR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uspjeti</a:t>
            </a: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To samo znači da ti treba još vremena.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da si loše postupio. To samo znači da si imao mnogo vjere.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da si bio osramoćen. To samo znači da si bio spreman pokušati.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Neuspjeh ne znači da nisi ništa postigao. To samo znači da si nešto naučio. 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1" y="1388535"/>
            <a:ext cx="3718455" cy="40809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176530"/>
            <a:ext cx="3718455" cy="329293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9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Od neuspjeha do uspjeha – crtice iz života poznatih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319" y="2521684"/>
            <a:ext cx="4458408" cy="35313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Albert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Einstein progovorio je tek s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četiri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godine, roditelji su mislili kako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je zaostao, a jedan od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njegovih učitelja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opisao ga je kao mentalno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sporog, nedruštvenog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i izgubljenog u snovima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i maštanjima. Izbačen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je iz škole i nije prošao na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prijemnom ispitu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jer je imao loše ocjene iz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matematike. </a:t>
            </a:r>
          </a:p>
          <a:p>
            <a:pPr marL="0" indent="0" algn="just">
              <a:buNone/>
            </a:pP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Za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života je promijenio poglede u </a:t>
            </a:r>
            <a:r>
              <a:rPr lang="hr-HR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suvremenoj fizici </a:t>
            </a:r>
            <a:r>
              <a:rPr lang="hr-HR" sz="2000" b="1" dirty="0">
                <a:solidFill>
                  <a:schemeClr val="tx1"/>
                </a:solidFill>
                <a:cs typeface="Calibri" panose="020F0502020204030204" pitchFamily="34" charset="0"/>
              </a:rPr>
              <a:t>i dobio Nobelovu nagradu.</a:t>
            </a:r>
          </a:p>
          <a:p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5399" y="2889525"/>
            <a:ext cx="4189801" cy="29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Od neuspjeha do uspjeha – crtice iz života poznatih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693" y="2560319"/>
            <a:ext cx="4718304" cy="3310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hr-HR" b="1" dirty="0">
                <a:solidFill>
                  <a:schemeClr val="tx1"/>
                </a:solidFill>
              </a:rPr>
              <a:t>Kada je 1865.g. Alexander Graham </a:t>
            </a:r>
            <a:r>
              <a:rPr lang="hr-HR" b="1" dirty="0" smtClean="0">
                <a:solidFill>
                  <a:schemeClr val="tx1"/>
                </a:solidFill>
              </a:rPr>
              <a:t>Bell konstruirao telefon </a:t>
            </a:r>
            <a:r>
              <a:rPr lang="hr-HR" b="1" dirty="0">
                <a:solidFill>
                  <a:schemeClr val="tx1"/>
                </a:solidFill>
              </a:rPr>
              <a:t>jedan </a:t>
            </a:r>
            <a:r>
              <a:rPr lang="hr-HR" b="1" dirty="0" smtClean="0">
                <a:solidFill>
                  <a:schemeClr val="tx1"/>
                </a:solidFill>
              </a:rPr>
              <a:t>američki </a:t>
            </a:r>
            <a:r>
              <a:rPr lang="hr-HR" b="1" dirty="0">
                <a:solidFill>
                  <a:schemeClr val="tx1"/>
                </a:solidFill>
              </a:rPr>
              <a:t>novinar je </a:t>
            </a:r>
            <a:r>
              <a:rPr lang="hr-HR" b="1" dirty="0" smtClean="0">
                <a:solidFill>
                  <a:schemeClr val="tx1"/>
                </a:solidFill>
              </a:rPr>
              <a:t>napisao: „Svakom razumnom </a:t>
            </a:r>
            <a:r>
              <a:rPr lang="hr-HR" b="1" dirty="0">
                <a:solidFill>
                  <a:schemeClr val="tx1"/>
                </a:solidFill>
              </a:rPr>
              <a:t>i inteligentnom </a:t>
            </a:r>
            <a:r>
              <a:rPr lang="hr-HR" b="1" dirty="0" smtClean="0">
                <a:solidFill>
                  <a:schemeClr val="tx1"/>
                </a:solidFill>
              </a:rPr>
              <a:t>čovjeku </a:t>
            </a:r>
            <a:r>
              <a:rPr lang="hr-HR" b="1" dirty="0">
                <a:solidFill>
                  <a:schemeClr val="tx1"/>
                </a:solidFill>
              </a:rPr>
              <a:t>potpuno je </a:t>
            </a:r>
            <a:r>
              <a:rPr lang="hr-HR" b="1" dirty="0" smtClean="0">
                <a:solidFill>
                  <a:schemeClr val="tx1"/>
                </a:solidFill>
              </a:rPr>
              <a:t>jasno kako </a:t>
            </a:r>
            <a:r>
              <a:rPr lang="hr-HR" b="1" dirty="0">
                <a:solidFill>
                  <a:schemeClr val="tx1"/>
                </a:solidFill>
              </a:rPr>
              <a:t>je prenošenje ljudskog glasa žicom </a:t>
            </a:r>
            <a:r>
              <a:rPr lang="hr-HR" b="1" dirty="0" smtClean="0">
                <a:solidFill>
                  <a:schemeClr val="tx1"/>
                </a:solidFill>
              </a:rPr>
              <a:t>nemoguće, a čak </a:t>
            </a:r>
            <a:r>
              <a:rPr lang="hr-HR" b="1" dirty="0">
                <a:solidFill>
                  <a:schemeClr val="tx1"/>
                </a:solidFill>
              </a:rPr>
              <a:t>i da nije </a:t>
            </a:r>
            <a:r>
              <a:rPr lang="hr-HR" b="1" dirty="0" smtClean="0">
                <a:solidFill>
                  <a:schemeClr val="tx1"/>
                </a:solidFill>
              </a:rPr>
              <a:t>nemoguće </a:t>
            </a:r>
            <a:r>
              <a:rPr lang="hr-HR" b="1" dirty="0">
                <a:solidFill>
                  <a:schemeClr val="tx1"/>
                </a:solidFill>
              </a:rPr>
              <a:t>potpuno je bespotrebno</a:t>
            </a:r>
            <a:r>
              <a:rPr lang="hr-HR" b="1" dirty="0" smtClean="0">
                <a:solidFill>
                  <a:schemeClr val="tx1"/>
                </a:solidFill>
              </a:rPr>
              <a:t>.”</a:t>
            </a:r>
            <a:endParaRPr lang="hr-HR" b="1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2050" name="Picture 2" descr="Alexander Graham Bell Portrait - Maestro Art Giclee Paintings and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49" y="2454239"/>
            <a:ext cx="3221501" cy="35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Od neuspjeha do uspjeha – crtice iz života poznatih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2191" y="2560638"/>
            <a:ext cx="3770141" cy="35588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b="1" dirty="0"/>
              <a:t>Kada je Gustave Eiffel želio izgraditi </a:t>
            </a:r>
            <a:r>
              <a:rPr lang="hr-HR" b="1" dirty="0" smtClean="0"/>
              <a:t>danas poznati </a:t>
            </a:r>
            <a:r>
              <a:rPr lang="hr-HR" b="1" dirty="0"/>
              <a:t>Eiffelov toranj, preko 300 poznatih </a:t>
            </a:r>
            <a:r>
              <a:rPr lang="hr-HR" b="1" dirty="0" smtClean="0"/>
              <a:t>i cijenjenih </a:t>
            </a:r>
            <a:r>
              <a:rPr lang="hr-HR" b="1" dirty="0"/>
              <a:t>znanstvenika t</a:t>
            </a:r>
            <a:r>
              <a:rPr lang="hr-HR" b="1" dirty="0" smtClean="0"/>
              <a:t>ome se </a:t>
            </a:r>
            <a:r>
              <a:rPr lang="hr-HR" b="1" dirty="0"/>
              <a:t>suprotstavilo.</a:t>
            </a:r>
          </a:p>
          <a:p>
            <a:pPr marL="0" indent="0" algn="just">
              <a:buNone/>
            </a:pPr>
            <a:r>
              <a:rPr lang="hr-HR" b="1" dirty="0"/>
              <a:t>Po njihovom mišljenju, izgradnja takvog </a:t>
            </a:r>
            <a:r>
              <a:rPr lang="hr-HR" b="1" dirty="0" smtClean="0"/>
              <a:t>tornja bila </a:t>
            </a:r>
            <a:r>
              <a:rPr lang="hr-HR" b="1" dirty="0"/>
              <a:t>bi protiv nacionalnog francuskog ukusa </a:t>
            </a:r>
            <a:r>
              <a:rPr lang="hr-HR" b="1" dirty="0" smtClean="0"/>
              <a:t>i francuske </a:t>
            </a:r>
            <a:r>
              <a:rPr lang="hr-HR" b="1" dirty="0"/>
              <a:t>povijesti.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8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Od neuspjeha do uspjeha – crtice iz života poznatih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sz="2800" b="1" dirty="0" smtClean="0">
                <a:solidFill>
                  <a:schemeClr val="tx1"/>
                </a:solidFill>
              </a:rPr>
              <a:t>Roman </a:t>
            </a:r>
            <a:r>
              <a:rPr lang="hr-HR" sz="2800" b="1" i="1" dirty="0" smtClean="0">
                <a:solidFill>
                  <a:schemeClr val="tx1"/>
                </a:solidFill>
              </a:rPr>
              <a:t>Zameo ih vjetar</a:t>
            </a:r>
            <a:r>
              <a:rPr lang="hr-HR" sz="2800" b="1" dirty="0" smtClean="0">
                <a:solidFill>
                  <a:schemeClr val="tx1"/>
                </a:solidFill>
              </a:rPr>
              <a:t>, </a:t>
            </a:r>
            <a:r>
              <a:rPr lang="hr-HR" sz="2800" b="1" dirty="0">
                <a:solidFill>
                  <a:schemeClr val="tx1"/>
                </a:solidFill>
              </a:rPr>
              <a:t>koji je </a:t>
            </a:r>
            <a:r>
              <a:rPr lang="hr-HR" sz="2800" b="1" dirty="0" smtClean="0">
                <a:solidFill>
                  <a:schemeClr val="tx1"/>
                </a:solidFill>
              </a:rPr>
              <a:t>napisala Margaret </a:t>
            </a:r>
            <a:r>
              <a:rPr lang="hr-HR" sz="2800" b="1" dirty="0">
                <a:solidFill>
                  <a:schemeClr val="tx1"/>
                </a:solidFill>
              </a:rPr>
              <a:t>Mitchell</a:t>
            </a:r>
            <a:r>
              <a:rPr lang="hr-HR" sz="2800" b="1" dirty="0" smtClean="0">
                <a:solidFill>
                  <a:schemeClr val="tx1"/>
                </a:solidFill>
              </a:rPr>
              <a:t>, </a:t>
            </a:r>
            <a:r>
              <a:rPr lang="hr-HR" sz="2800" b="1" dirty="0">
                <a:solidFill>
                  <a:schemeClr val="tx1"/>
                </a:solidFill>
              </a:rPr>
              <a:t>odbilo je 38 </a:t>
            </a:r>
            <a:r>
              <a:rPr lang="hr-HR" sz="2800" b="1" dirty="0" smtClean="0">
                <a:solidFill>
                  <a:schemeClr val="tx1"/>
                </a:solidFill>
              </a:rPr>
              <a:t>izdavača</a:t>
            </a:r>
            <a:r>
              <a:rPr lang="hr-HR" sz="2800" b="1" dirty="0">
                <a:solidFill>
                  <a:schemeClr val="tx1"/>
                </a:solidFill>
              </a:rPr>
              <a:t>. </a:t>
            </a:r>
            <a:r>
              <a:rPr lang="hr-HR" sz="2800" b="1" dirty="0" smtClean="0">
                <a:solidFill>
                  <a:schemeClr val="tx1"/>
                </a:solidFill>
              </a:rPr>
              <a:t>Poslije im </a:t>
            </a:r>
            <a:r>
              <a:rPr lang="hr-HR" sz="2800" b="1" dirty="0">
                <a:solidFill>
                  <a:schemeClr val="tx1"/>
                </a:solidFill>
              </a:rPr>
              <a:t>je vjerojatno bilo žao.</a:t>
            </a:r>
          </a:p>
          <a:p>
            <a:pPr algn="just"/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119" y="2560638"/>
            <a:ext cx="375126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Od neuspjeha do uspjeha – crtice iz života poznatih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sz="2800" b="1" dirty="0">
                <a:solidFill>
                  <a:schemeClr val="tx1"/>
                </a:solidFill>
              </a:rPr>
              <a:t>Antun Gustav </a:t>
            </a:r>
            <a:r>
              <a:rPr lang="hr-HR" sz="2800" b="1" dirty="0" smtClean="0">
                <a:solidFill>
                  <a:schemeClr val="tx1"/>
                </a:solidFill>
              </a:rPr>
              <a:t>Matoš, </a:t>
            </a:r>
          </a:p>
          <a:p>
            <a:pPr marL="0" indent="0" algn="just">
              <a:buNone/>
            </a:pPr>
            <a:r>
              <a:rPr lang="hr-HR" sz="2800" b="1" dirty="0" smtClean="0">
                <a:solidFill>
                  <a:schemeClr val="tx1"/>
                </a:solidFill>
              </a:rPr>
              <a:t>jedan </a:t>
            </a:r>
            <a:r>
              <a:rPr lang="hr-HR" sz="2800" b="1" dirty="0">
                <a:solidFill>
                  <a:schemeClr val="tx1"/>
                </a:solidFill>
              </a:rPr>
              <a:t>od </a:t>
            </a:r>
            <a:r>
              <a:rPr lang="hr-HR" sz="2800" b="1" dirty="0" smtClean="0">
                <a:solidFill>
                  <a:schemeClr val="tx1"/>
                </a:solidFill>
              </a:rPr>
              <a:t>najpoznatijih hrvatskih književnika, zapeo </a:t>
            </a:r>
            <a:r>
              <a:rPr lang="hr-HR" sz="2800" b="1" dirty="0">
                <a:solidFill>
                  <a:schemeClr val="tx1"/>
                </a:solidFill>
              </a:rPr>
              <a:t>je u sedmom razredu u kojem mu je probleme stvarao i hrvatski jezik. </a:t>
            </a:r>
            <a:r>
              <a:rPr lang="hr-HR" sz="2800" b="1" dirty="0" smtClean="0">
                <a:solidFill>
                  <a:schemeClr val="tx1"/>
                </a:solidFill>
              </a:rPr>
              <a:t>Mladi Matoš je </a:t>
            </a:r>
            <a:r>
              <a:rPr lang="hr-HR" sz="2800" b="1" dirty="0">
                <a:solidFill>
                  <a:schemeClr val="tx1"/>
                </a:solidFill>
              </a:rPr>
              <a:t>dva puta polagao sedmi razred. </a:t>
            </a:r>
          </a:p>
        </p:txBody>
      </p:sp>
      <p:pic>
        <p:nvPicPr>
          <p:cNvPr id="4098" name="Picture 2" descr="Antun Gustav Matoš – Wikipedi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16" y="2560638"/>
            <a:ext cx="250536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643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Organic</vt:lpstr>
      <vt:lpstr>Od neuspjeha do uspjeha</vt:lpstr>
      <vt:lpstr>PowerPoint Presentation</vt:lpstr>
      <vt:lpstr>Od neuspjeha do uspjeha</vt:lpstr>
      <vt:lpstr>PowerPoint Presentation</vt:lpstr>
      <vt:lpstr>Od neuspjeha do uspjeha – crtice iz života poznatih </vt:lpstr>
      <vt:lpstr>Od neuspjeha do uspjeha – crtice iz života poznatih </vt:lpstr>
      <vt:lpstr>Od neuspjeha do uspjeha – crtice iz života poznatih </vt:lpstr>
      <vt:lpstr>Od neuspjeha do uspjeha – crtice iz života poznatih </vt:lpstr>
      <vt:lpstr>Od neuspjeha do uspjeha – crtice iz života poznatih </vt:lpstr>
      <vt:lpstr>Od neuspjeha do uspjeha – crtice iz života poznatih </vt:lpstr>
      <vt:lpstr>Od neuspjeha do uspjeha – crtice iz života poznatih </vt:lpstr>
      <vt:lpstr>Od neuspjeha do uspjeha – crtice iz života poznatih </vt:lpstr>
      <vt:lpstr>Zapamtimo za kraj...</vt:lpstr>
    </vt:vector>
  </TitlesOfParts>
  <Company>zg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neuspjeha do uspjehu</dc:title>
  <dc:creator>Ana</dc:creator>
  <cp:lastModifiedBy>Ana</cp:lastModifiedBy>
  <cp:revision>23</cp:revision>
  <dcterms:created xsi:type="dcterms:W3CDTF">2020-04-08T11:02:43Z</dcterms:created>
  <dcterms:modified xsi:type="dcterms:W3CDTF">2020-04-09T10:21:05Z</dcterms:modified>
</cp:coreProperties>
</file>